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0"/>
  </p:notesMasterIdLst>
  <p:sldIdLst>
    <p:sldId id="270" r:id="rId3"/>
    <p:sldId id="256" r:id="rId4"/>
    <p:sldId id="261" r:id="rId5"/>
    <p:sldId id="258" r:id="rId6"/>
    <p:sldId id="262" r:id="rId7"/>
    <p:sldId id="271" r:id="rId8"/>
    <p:sldId id="272" r:id="rId9"/>
  </p:sldIdLst>
  <p:sldSz cx="12192000" cy="6858000"/>
  <p:notesSz cx="6858000" cy="9144000"/>
  <p:embeddedFontLst>
    <p:embeddedFont>
      <p:font typeface="思源黑体 CN Bold" panose="02010600030101010101" charset="-122"/>
      <p:bold r:id="rId11"/>
    </p:embeddedFont>
    <p:embeddedFont>
      <p:font typeface="思源黑体 CN Heavy" panose="02010600030101010101" charset="-122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黑体" panose="02010609060101010101" pitchFamily="49" charset="-122"/>
      <p:regular r:id="rId21"/>
    </p:embeddedFont>
    <p:embeddedFont>
      <p:font typeface="微软雅黑" panose="020B0503020204020204" pitchFamily="34" charset="-122"/>
      <p:regular r:id="rId22"/>
      <p:bold r:id="rId23"/>
    </p:embeddedFont>
  </p:embeddedFontLst>
  <p:custDataLst>
    <p:tags r:id="rId24"/>
  </p:custDataLst>
  <p:defaultTextStyle>
    <a:defPPr>
      <a:defRPr lang="zh-CN"/>
    </a:defPPr>
    <a:lvl1pPr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rgbClr val="0000FF"/>
        </a:solidFill>
        <a:latin typeface="Times New Roman" panose="02020603050405020304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0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FF"/>
    <a:srgbClr val="339933"/>
    <a:srgbClr val="006600"/>
    <a:srgbClr val="33CC33"/>
    <a:srgbClr val="FF00FF"/>
    <a:srgbClr val="C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9" autoAdjust="0"/>
    <p:restoredTop sz="89442" autoAdjust="0"/>
  </p:normalViewPr>
  <p:slideViewPr>
    <p:cSldViewPr>
      <p:cViewPr varScale="1">
        <p:scale>
          <a:sx n="91" d="100"/>
          <a:sy n="91" d="100"/>
        </p:scale>
        <p:origin x="33" y="81"/>
      </p:cViewPr>
      <p:guideLst>
        <p:guide orient="horz" pos="2160"/>
        <p:guide pos="60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440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audio1.wav>
</file>

<file path=ppt/media/audio2.wav>
</file>

<file path=ppt/media/audio3.wav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2B883-75C8-486B-AE8B-C51D5A1D15C1}" type="datetimeFigureOut">
              <a:rPr lang="zh-CN" altLang="en-US" smtClean="0"/>
              <a:t>2022-06-28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2B1C0E-066D-4A40-95E6-B6E6C0C47BE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2B1C0E-066D-4A40-95E6-B6E6C0C47BE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0" y="83620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0" y="90821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130" y="-99695"/>
            <a:ext cx="3521710" cy="1133475"/>
          </a:xfrm>
          <a:prstGeom prst="rect">
            <a:avLst/>
          </a:prstGeom>
        </p:spPr>
      </p:pic>
      <p:pic>
        <p:nvPicPr>
          <p:cNvPr id="11" name="图片 10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4" t="20018" b="-57"/>
          <a:stretch>
            <a:fillRect/>
          </a:stretch>
        </p:blipFill>
        <p:spPr>
          <a:xfrm rot="10800000">
            <a:off x="8976360" y="692785"/>
            <a:ext cx="3312160" cy="6217920"/>
          </a:xfrm>
          <a:prstGeom prst="rect">
            <a:avLst/>
          </a:prstGeom>
        </p:spPr>
      </p:pic>
      <p:sp>
        <p:nvSpPr>
          <p:cNvPr id="14" name="open-book_299"/>
          <p:cNvSpPr/>
          <p:nvPr userDrawn="1"/>
        </p:nvSpPr>
        <p:spPr>
          <a:xfrm>
            <a:off x="335360" y="114432"/>
            <a:ext cx="609685" cy="506257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88862 h 440259"/>
              <a:gd name="T41" fmla="*/ 88862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88862 h 440259"/>
              <a:gd name="T49" fmla="*/ 88862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88862 h 440259"/>
              <a:gd name="T71" fmla="*/ 88862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88862 h 440259"/>
              <a:gd name="T89" fmla="*/ 88862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88862 h 440259"/>
              <a:gd name="T97" fmla="*/ 88862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  <a:gd name="T106" fmla="*/ 278945 h 440259"/>
              <a:gd name="T107" fmla="*/ 278945 h 440259"/>
              <a:gd name="T108" fmla="*/ 278945 h 440259"/>
              <a:gd name="T109" fmla="*/ 278945 h 440259"/>
              <a:gd name="T110" fmla="*/ 278945 h 440259"/>
              <a:gd name="T111" fmla="*/ 278945 h 440259"/>
              <a:gd name="T112" fmla="*/ 278945 h 440259"/>
              <a:gd name="T113" fmla="*/ 278945 h 440259"/>
              <a:gd name="T114" fmla="*/ 278945 h 440259"/>
              <a:gd name="T115" fmla="*/ 278945 h 440259"/>
              <a:gd name="T116" fmla="*/ 278945 h 440259"/>
              <a:gd name="T117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04" h="336">
                <a:moveTo>
                  <a:pt x="387" y="133"/>
                </a:moveTo>
                <a:lnTo>
                  <a:pt x="387" y="108"/>
                </a:lnTo>
                <a:lnTo>
                  <a:pt x="386" y="102"/>
                </a:lnTo>
                <a:cubicBezTo>
                  <a:pt x="385" y="101"/>
                  <a:pt x="377" y="87"/>
                  <a:pt x="361" y="72"/>
                </a:cubicBezTo>
                <a:cubicBezTo>
                  <a:pt x="348" y="61"/>
                  <a:pt x="331" y="50"/>
                  <a:pt x="308" y="45"/>
                </a:cubicBezTo>
                <a:lnTo>
                  <a:pt x="308" y="0"/>
                </a:lnTo>
                <a:cubicBezTo>
                  <a:pt x="210" y="7"/>
                  <a:pt x="200" y="84"/>
                  <a:pt x="200" y="84"/>
                </a:cubicBezTo>
                <a:lnTo>
                  <a:pt x="200" y="85"/>
                </a:lnTo>
                <a:cubicBezTo>
                  <a:pt x="200" y="85"/>
                  <a:pt x="200" y="85"/>
                  <a:pt x="200" y="85"/>
                </a:cubicBezTo>
                <a:cubicBezTo>
                  <a:pt x="196" y="81"/>
                  <a:pt x="192" y="77"/>
                  <a:pt x="187" y="72"/>
                </a:cubicBezTo>
                <a:cubicBezTo>
                  <a:pt x="171" y="57"/>
                  <a:pt x="145" y="42"/>
                  <a:pt x="112" y="42"/>
                </a:cubicBezTo>
                <a:cubicBezTo>
                  <a:pt x="79" y="42"/>
                  <a:pt x="54" y="58"/>
                  <a:pt x="38" y="72"/>
                </a:cubicBezTo>
                <a:cubicBezTo>
                  <a:pt x="22" y="87"/>
                  <a:pt x="14" y="101"/>
                  <a:pt x="14" y="102"/>
                </a:cubicBezTo>
                <a:lnTo>
                  <a:pt x="12" y="108"/>
                </a:lnTo>
                <a:lnTo>
                  <a:pt x="12" y="133"/>
                </a:lnTo>
                <a:lnTo>
                  <a:pt x="0" y="133"/>
                </a:lnTo>
                <a:lnTo>
                  <a:pt x="0" y="336"/>
                </a:lnTo>
                <a:lnTo>
                  <a:pt x="404" y="336"/>
                </a:lnTo>
                <a:lnTo>
                  <a:pt x="404" y="133"/>
                </a:lnTo>
                <a:lnTo>
                  <a:pt x="387" y="133"/>
                </a:lnTo>
                <a:close/>
                <a:moveTo>
                  <a:pt x="72" y="295"/>
                </a:moveTo>
                <a:cubicBezTo>
                  <a:pt x="83" y="289"/>
                  <a:pt x="96" y="284"/>
                  <a:pt x="112" y="284"/>
                </a:cubicBezTo>
                <a:cubicBezTo>
                  <a:pt x="128" y="284"/>
                  <a:pt x="141" y="289"/>
                  <a:pt x="152" y="295"/>
                </a:cubicBezTo>
                <a:lnTo>
                  <a:pt x="72" y="295"/>
                </a:lnTo>
                <a:close/>
                <a:moveTo>
                  <a:pt x="186" y="286"/>
                </a:moveTo>
                <a:cubicBezTo>
                  <a:pt x="170" y="271"/>
                  <a:pt x="145" y="257"/>
                  <a:pt x="112" y="257"/>
                </a:cubicBezTo>
                <a:lnTo>
                  <a:pt x="112" y="257"/>
                </a:lnTo>
                <a:cubicBezTo>
                  <a:pt x="80" y="257"/>
                  <a:pt x="56" y="271"/>
                  <a:pt x="40" y="285"/>
                </a:cubicBezTo>
                <a:lnTo>
                  <a:pt x="40" y="112"/>
                </a:lnTo>
                <a:cubicBezTo>
                  <a:pt x="42" y="108"/>
                  <a:pt x="49" y="99"/>
                  <a:pt x="58" y="91"/>
                </a:cubicBezTo>
                <a:cubicBezTo>
                  <a:pt x="71" y="80"/>
                  <a:pt x="88" y="70"/>
                  <a:pt x="112" y="70"/>
                </a:cubicBezTo>
                <a:cubicBezTo>
                  <a:pt x="137" y="70"/>
                  <a:pt x="155" y="81"/>
                  <a:pt x="169" y="93"/>
                </a:cubicBezTo>
                <a:cubicBezTo>
                  <a:pt x="175" y="98"/>
                  <a:pt x="180" y="104"/>
                  <a:pt x="183" y="109"/>
                </a:cubicBezTo>
                <a:cubicBezTo>
                  <a:pt x="185" y="110"/>
                  <a:pt x="185" y="111"/>
                  <a:pt x="186" y="112"/>
                </a:cubicBezTo>
                <a:lnTo>
                  <a:pt x="186" y="286"/>
                </a:lnTo>
                <a:close/>
                <a:moveTo>
                  <a:pt x="286" y="24"/>
                </a:moveTo>
                <a:lnTo>
                  <a:pt x="286" y="42"/>
                </a:lnTo>
                <a:lnTo>
                  <a:pt x="286" y="70"/>
                </a:lnTo>
                <a:lnTo>
                  <a:pt x="286" y="229"/>
                </a:lnTo>
                <a:cubicBezTo>
                  <a:pt x="286" y="229"/>
                  <a:pt x="249" y="222"/>
                  <a:pt x="214" y="254"/>
                </a:cubicBezTo>
                <a:lnTo>
                  <a:pt x="214" y="112"/>
                </a:lnTo>
                <a:lnTo>
                  <a:pt x="214" y="112"/>
                </a:lnTo>
                <a:lnTo>
                  <a:pt x="214" y="96"/>
                </a:lnTo>
                <a:cubicBezTo>
                  <a:pt x="214" y="96"/>
                  <a:pt x="227" y="36"/>
                  <a:pt x="286" y="24"/>
                </a:cubicBezTo>
                <a:close/>
                <a:moveTo>
                  <a:pt x="246" y="295"/>
                </a:moveTo>
                <a:cubicBezTo>
                  <a:pt x="257" y="289"/>
                  <a:pt x="270" y="284"/>
                  <a:pt x="286" y="284"/>
                </a:cubicBezTo>
                <a:cubicBezTo>
                  <a:pt x="302" y="284"/>
                  <a:pt x="315" y="289"/>
                  <a:pt x="326" y="295"/>
                </a:cubicBezTo>
                <a:lnTo>
                  <a:pt x="246" y="295"/>
                </a:lnTo>
                <a:close/>
                <a:moveTo>
                  <a:pt x="360" y="286"/>
                </a:moveTo>
                <a:cubicBezTo>
                  <a:pt x="344" y="271"/>
                  <a:pt x="319" y="257"/>
                  <a:pt x="286" y="257"/>
                </a:cubicBezTo>
                <a:cubicBezTo>
                  <a:pt x="254" y="257"/>
                  <a:pt x="230" y="271"/>
                  <a:pt x="214" y="285"/>
                </a:cubicBezTo>
                <a:lnTo>
                  <a:pt x="214" y="284"/>
                </a:lnTo>
                <a:cubicBezTo>
                  <a:pt x="244" y="242"/>
                  <a:pt x="308" y="253"/>
                  <a:pt x="308" y="253"/>
                </a:cubicBezTo>
                <a:lnTo>
                  <a:pt x="308" y="73"/>
                </a:lnTo>
                <a:cubicBezTo>
                  <a:pt x="322" y="77"/>
                  <a:pt x="334" y="85"/>
                  <a:pt x="343" y="92"/>
                </a:cubicBezTo>
                <a:cubicBezTo>
                  <a:pt x="349" y="98"/>
                  <a:pt x="354" y="104"/>
                  <a:pt x="357" y="109"/>
                </a:cubicBezTo>
                <a:cubicBezTo>
                  <a:pt x="358" y="110"/>
                  <a:pt x="359" y="111"/>
                  <a:pt x="360" y="112"/>
                </a:cubicBezTo>
                <a:lnTo>
                  <a:pt x="360" y="286"/>
                </a:lnTo>
                <a:lnTo>
                  <a:pt x="360" y="286"/>
                </a:lnTo>
                <a:close/>
              </a:path>
            </a:pathLst>
          </a:custGeom>
          <a:solidFill>
            <a:srgbClr val="F199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图片 14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11" r="76729"/>
          <a:stretch>
            <a:fillRect/>
          </a:stretch>
        </p:blipFill>
        <p:spPr>
          <a:xfrm rot="13844502">
            <a:off x="3201035" y="4319905"/>
            <a:ext cx="1773198" cy="3593465"/>
          </a:xfrm>
          <a:prstGeom prst="rect">
            <a:avLst/>
          </a:prstGeom>
        </p:spPr>
      </p:pic>
      <p:pic>
        <p:nvPicPr>
          <p:cNvPr id="16" name="图片 15" descr="乐高玩具&#10;&#10;低可信度描述已自动生成"/>
          <p:cNvPicPr>
            <a:picLocks noChangeAspect="1"/>
          </p:cNvPicPr>
          <p:nvPr userDrawn="1"/>
        </p:nvPicPr>
        <p:blipFill>
          <a:blip r:embed="rId3">
            <a:alphaModFix amt="2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4" t="30011" r="27509" b="-2004"/>
          <a:stretch>
            <a:fillRect/>
          </a:stretch>
        </p:blipFill>
        <p:spPr>
          <a:xfrm rot="9284501">
            <a:off x="-824865" y="2432050"/>
            <a:ext cx="3764280" cy="4518660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fld id="{BD3F3EC2-762F-4585-9ABE-3D0BD98F40C0}" type="slidenum">
              <a:rPr lang="en-US" altLang="zh-CN" smtClean="0"/>
              <a:t>‹#›</a:t>
            </a:fld>
            <a:r>
              <a:rPr lang="en-US" altLang="zh-CN"/>
              <a:t>/9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0" y="692696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0" y="764704"/>
            <a:ext cx="12192000" cy="0"/>
          </a:xfrm>
          <a:prstGeom prst="line">
            <a:avLst/>
          </a:prstGeom>
          <a:ln w="38100">
            <a:solidFill>
              <a:srgbClr val="F1990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 descr="文本&#10;&#10;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8341" y="-99392"/>
            <a:ext cx="3521804" cy="973017"/>
          </a:xfrm>
          <a:prstGeom prst="rect">
            <a:avLst/>
          </a:prstGeom>
        </p:spPr>
      </p:pic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8" name="灯片编号占位符 3" hidden="1"/>
          <p:cNvSpPr>
            <a:spLocks noGrp="1"/>
          </p:cNvSpPr>
          <p:nvPr userDrawn="1"/>
        </p:nvSpPr>
        <p:spPr>
          <a:xfrm>
            <a:off x="9120505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FCE70-992F-41EB-8166-46DEE7BDC1E9}" type="slidenum">
              <a:rPr lang="en-US" altLang="zh-CN" smtClean="0"/>
              <a:t>‹#›</a:t>
            </a:fld>
            <a:endParaRPr lang="en-US" altLang="zh-CN"/>
          </a:p>
        </p:txBody>
      </p:sp>
      <p:sp>
        <p:nvSpPr>
          <p:cNvPr id="7" name="灯片编号占位符 3"/>
          <p:cNvSpPr>
            <a:spLocks noGrp="1"/>
          </p:cNvSpPr>
          <p:nvPr userDrawn="1"/>
        </p:nvSpPr>
        <p:spPr>
          <a:xfrm>
            <a:off x="9072880" y="6381115"/>
            <a:ext cx="284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>
              <a:defRPr sz="140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algn="r"/>
            <a:fld id="{BD3F3EC2-762F-4585-9ABE-3D0BD98F40C0}" type="slidenum">
              <a:rPr lang="en-US" altLang="zh-CN" sz="1865" smtClean="0"/>
              <a:t>‹#›</a:t>
            </a:fld>
            <a:r>
              <a:rPr lang="en-US" altLang="zh-CN" sz="1865"/>
              <a:t>/11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>
            <a:off x="0" y="645794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-36192"/>
            <a:ext cx="12192000" cy="5628586"/>
          </a:xfrm>
          <a:prstGeom prst="rect">
            <a:avLst/>
          </a:prstGeom>
          <a:solidFill>
            <a:srgbClr val="F298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674136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0" y="6174518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0" y="5891093"/>
            <a:ext cx="12192000" cy="0"/>
          </a:xfrm>
          <a:prstGeom prst="line">
            <a:avLst/>
          </a:prstGeom>
          <a:ln w="66675">
            <a:solidFill>
              <a:srgbClr val="F298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 descr="图片包含 游戏机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48" y="-15977"/>
            <a:ext cx="1241778" cy="3684349"/>
          </a:xfrm>
          <a:prstGeom prst="rect">
            <a:avLst/>
          </a:prstGeom>
        </p:spPr>
      </p:pic>
      <p:pic>
        <p:nvPicPr>
          <p:cNvPr id="5" name="图片 4" descr="乐高玩具&#10;&#10;低可信度描述已自动生成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192" y="3559870"/>
            <a:ext cx="4810764" cy="3241174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2077965" y="1009780"/>
            <a:ext cx="7992888" cy="3528695"/>
            <a:chOff x="575555" y="986919"/>
            <a:chExt cx="7992888" cy="3528695"/>
          </a:xfrm>
        </p:grpSpPr>
        <p:sp>
          <p:nvSpPr>
            <p:cNvPr id="16" name="文本框 15"/>
            <p:cNvSpPr txBox="1"/>
            <p:nvPr/>
          </p:nvSpPr>
          <p:spPr>
            <a:xfrm>
              <a:off x="575555" y="986919"/>
              <a:ext cx="7992888" cy="1298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数据结构教程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25030" y="2480519"/>
              <a:ext cx="3379829" cy="392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第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6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版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微课视频</a:t>
              </a:r>
              <a:r>
                <a:rPr lang="en-US" altLang="zh-CN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Wingdings 2" panose="05020102010507070707" pitchFamily="18" charset="2"/>
                </a:rPr>
                <a:t></a:t>
              </a:r>
              <a:r>
                <a:rPr lang="zh-CN" altLang="en-US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题库版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93995" y="3500884"/>
              <a:ext cx="736981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sz="6000">
                  <a:ln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课程思政的理解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240704" y="5592394"/>
            <a:ext cx="1889956" cy="1256377"/>
            <a:chOff x="-235082" y="5592394"/>
            <a:chExt cx="1889956" cy="1256377"/>
          </a:xfrm>
        </p:grpSpPr>
        <p:sp>
          <p:nvSpPr>
            <p:cNvPr id="4" name="矩形 3"/>
            <p:cNvSpPr/>
            <p:nvPr/>
          </p:nvSpPr>
          <p:spPr>
            <a:xfrm>
              <a:off x="245" y="5592394"/>
              <a:ext cx="1489055" cy="1254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764" y="5640408"/>
              <a:ext cx="1187624" cy="1068220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-235082" y="6627172"/>
              <a:ext cx="1889956" cy="221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定价：</a:t>
              </a:r>
              <a:r>
                <a:rPr lang="en-US" altLang="zh-CN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65.00</a:t>
              </a:r>
              <a:r>
                <a:rPr lang="zh-CN" altLang="en-US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黑体" panose="02010609060101010101" charset="-122"/>
                  <a:ea typeface="黑体" panose="02010609060101010101" charset="-122"/>
                </a:rPr>
                <a:t>元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770370" y="2990850"/>
            <a:ext cx="3082925" cy="398780"/>
            <a:chOff x="11114" y="4032"/>
            <a:chExt cx="4855" cy="628"/>
          </a:xfrm>
        </p:grpSpPr>
        <p:sp>
          <p:nvSpPr>
            <p:cNvPr id="9" name="文本框 8"/>
            <p:cNvSpPr txBox="1"/>
            <p:nvPr/>
          </p:nvSpPr>
          <p:spPr>
            <a:xfrm>
              <a:off x="11521" y="4032"/>
              <a:ext cx="444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武汉大学</a:t>
              </a:r>
              <a:r>
                <a:rPr lang="en-US" altLang="zh-CN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  </a:t>
              </a:r>
              <a:r>
                <a:rPr lang="zh-CN" altLang="en-US" sz="2000">
                  <a:solidFill>
                    <a:schemeClr val="tx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李春葆  主编</a:t>
              </a:r>
            </a:p>
          </p:txBody>
        </p:sp>
        <p:sp>
          <p:nvSpPr>
            <p:cNvPr id="21" name="圆: 空心 2"/>
            <p:cNvSpPr/>
            <p:nvPr/>
          </p:nvSpPr>
          <p:spPr>
            <a:xfrm>
              <a:off x="11114" y="4190"/>
              <a:ext cx="409" cy="409"/>
            </a:xfrm>
            <a:prstGeom prst="donu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tx1"/>
                </a:solidFill>
                <a:cs typeface="楷体" panose="02010609060101010101" pitchFamily="49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5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6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科学方法—社会结构</a:t>
              </a:r>
            </a:p>
          </p:txBody>
        </p:sp>
      </p:grpSp>
      <p:sp>
        <p:nvSpPr>
          <p:cNvPr id="7" name="矩形 6"/>
          <p:cNvSpPr/>
          <p:nvPr/>
        </p:nvSpPr>
        <p:spPr>
          <a:xfrm>
            <a:off x="2495550" y="1760220"/>
            <a:ext cx="41128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charset="0"/>
              <a:buChar char="n"/>
            </a:pPr>
            <a:r>
              <a: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知识点：树和二叉树</a:t>
            </a:r>
          </a:p>
        </p:txBody>
      </p:sp>
      <p:sp>
        <p:nvSpPr>
          <p:cNvPr id="8" name="下箭头 7"/>
          <p:cNvSpPr/>
          <p:nvPr/>
        </p:nvSpPr>
        <p:spPr>
          <a:xfrm>
            <a:off x="3454380" y="2488875"/>
            <a:ext cx="214314" cy="35719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26360" y="3213100"/>
            <a:ext cx="2899410" cy="2220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0" name="组合 9"/>
          <p:cNvGrpSpPr/>
          <p:nvPr/>
        </p:nvGrpSpPr>
        <p:grpSpPr>
          <a:xfrm>
            <a:off x="6669090" y="1988809"/>
            <a:ext cx="3929090" cy="3970680"/>
            <a:chOff x="4786314" y="2143116"/>
            <a:chExt cx="3929090" cy="3970680"/>
          </a:xfrm>
        </p:grpSpPr>
        <p:sp>
          <p:nvSpPr>
            <p:cNvPr id="23" name="TextBox 13"/>
            <p:cNvSpPr txBox="1"/>
            <p:nvPr/>
          </p:nvSpPr>
          <p:spPr>
            <a:xfrm>
              <a:off x="5929322" y="2143116"/>
              <a:ext cx="164307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中央政府</a:t>
              </a:r>
            </a:p>
          </p:txBody>
        </p:sp>
        <p:sp>
          <p:nvSpPr>
            <p:cNvPr id="25" name="TextBox 14"/>
            <p:cNvSpPr txBox="1"/>
            <p:nvPr/>
          </p:nvSpPr>
          <p:spPr>
            <a:xfrm>
              <a:off x="4786314" y="3214686"/>
              <a:ext cx="785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北京</a:t>
              </a:r>
            </a:p>
          </p:txBody>
        </p:sp>
        <p:sp>
          <p:nvSpPr>
            <p:cNvPr id="27" name="TextBox 15"/>
            <p:cNvSpPr txBox="1"/>
            <p:nvPr/>
          </p:nvSpPr>
          <p:spPr>
            <a:xfrm>
              <a:off x="5715008" y="3214686"/>
              <a:ext cx="785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上海</a:t>
              </a:r>
            </a:p>
          </p:txBody>
        </p:sp>
        <p:sp>
          <p:nvSpPr>
            <p:cNvPr id="29" name="TextBox 16"/>
            <p:cNvSpPr txBox="1"/>
            <p:nvPr/>
          </p:nvSpPr>
          <p:spPr>
            <a:xfrm>
              <a:off x="6858016" y="3214686"/>
              <a:ext cx="100013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湖北省</a:t>
              </a:r>
            </a:p>
          </p:txBody>
        </p:sp>
        <p:sp>
          <p:nvSpPr>
            <p:cNvPr id="40" name="TextBox 17"/>
            <p:cNvSpPr txBox="1"/>
            <p:nvPr/>
          </p:nvSpPr>
          <p:spPr>
            <a:xfrm>
              <a:off x="5643570" y="4071942"/>
              <a:ext cx="100013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武汉市</a:t>
              </a:r>
            </a:p>
          </p:txBody>
        </p:sp>
        <p:sp>
          <p:nvSpPr>
            <p:cNvPr id="42" name="TextBox 18"/>
            <p:cNvSpPr txBox="1"/>
            <p:nvPr/>
          </p:nvSpPr>
          <p:spPr>
            <a:xfrm>
              <a:off x="6715140" y="4071942"/>
              <a:ext cx="100013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荆州市</a:t>
              </a:r>
            </a:p>
          </p:txBody>
        </p:sp>
        <p:sp>
          <p:nvSpPr>
            <p:cNvPr id="44" name="TextBox 19"/>
            <p:cNvSpPr txBox="1"/>
            <p:nvPr/>
          </p:nvSpPr>
          <p:spPr>
            <a:xfrm>
              <a:off x="5286380" y="4857760"/>
              <a:ext cx="107157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洪山区</a:t>
              </a:r>
            </a:p>
          </p:txBody>
        </p:sp>
        <p:sp>
          <p:nvSpPr>
            <p:cNvPr id="46" name="TextBox 20"/>
            <p:cNvSpPr txBox="1"/>
            <p:nvPr/>
          </p:nvSpPr>
          <p:spPr>
            <a:xfrm>
              <a:off x="4929190" y="5715016"/>
              <a:ext cx="135732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XXX</a:t>
              </a:r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社区</a:t>
              </a:r>
            </a:p>
          </p:txBody>
        </p:sp>
        <p:sp>
          <p:nvSpPr>
            <p:cNvPr id="49" name="TextBox 21"/>
            <p:cNvSpPr txBox="1"/>
            <p:nvPr/>
          </p:nvSpPr>
          <p:spPr>
            <a:xfrm>
              <a:off x="8001024" y="3143248"/>
              <a:ext cx="7143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50" name="直接连接符 49"/>
            <p:cNvCxnSpPr>
              <a:endCxn id="25" idx="0"/>
            </p:cNvCxnSpPr>
            <p:nvPr/>
          </p:nvCxnSpPr>
          <p:spPr>
            <a:xfrm rot="10800000" flipV="1">
              <a:off x="5179859" y="2571744"/>
              <a:ext cx="1250165" cy="64294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>
              <a:stCxn id="23" idx="2"/>
            </p:cNvCxnSpPr>
            <p:nvPr/>
          </p:nvCxnSpPr>
          <p:spPr>
            <a:xfrm rot="5400000">
              <a:off x="6183591" y="2645513"/>
              <a:ext cx="671460" cy="464347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>
              <a:endCxn id="29" idx="0"/>
            </p:cNvCxnSpPr>
            <p:nvPr/>
          </p:nvCxnSpPr>
          <p:spPr>
            <a:xfrm rot="16200000" flipH="1">
              <a:off x="6822297" y="2678901"/>
              <a:ext cx="642942" cy="42862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7286644" y="2571744"/>
              <a:ext cx="928694" cy="64294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30"/>
            <p:cNvSpPr txBox="1"/>
            <p:nvPr/>
          </p:nvSpPr>
          <p:spPr>
            <a:xfrm>
              <a:off x="7715272" y="4038905"/>
              <a:ext cx="7143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55" name="直接连接符 54"/>
            <p:cNvCxnSpPr/>
            <p:nvPr/>
          </p:nvCxnSpPr>
          <p:spPr>
            <a:xfrm rot="10800000" flipV="1">
              <a:off x="6500826" y="3643314"/>
              <a:ext cx="571504" cy="42862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>
              <a:endCxn id="42" idx="0"/>
            </p:cNvCxnSpPr>
            <p:nvPr/>
          </p:nvCxnSpPr>
          <p:spPr>
            <a:xfrm rot="5400000">
              <a:off x="7036611" y="3821909"/>
              <a:ext cx="428628" cy="7143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>
              <a:endCxn id="54" idx="0"/>
            </p:cNvCxnSpPr>
            <p:nvPr/>
          </p:nvCxnSpPr>
          <p:spPr>
            <a:xfrm>
              <a:off x="7572396" y="3714752"/>
              <a:ext cx="500066" cy="324153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37"/>
            <p:cNvSpPr txBox="1"/>
            <p:nvPr/>
          </p:nvSpPr>
          <p:spPr>
            <a:xfrm>
              <a:off x="6286512" y="4786322"/>
              <a:ext cx="7143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sp>
          <p:nvSpPr>
            <p:cNvPr id="59" name="TextBox 38"/>
            <p:cNvSpPr txBox="1"/>
            <p:nvPr/>
          </p:nvSpPr>
          <p:spPr>
            <a:xfrm>
              <a:off x="6143636" y="5643578"/>
              <a:ext cx="71438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60" name="直接连接符 59"/>
            <p:cNvCxnSpPr>
              <a:stCxn id="40" idx="2"/>
              <a:endCxn id="44" idx="0"/>
            </p:cNvCxnSpPr>
            <p:nvPr/>
          </p:nvCxnSpPr>
          <p:spPr>
            <a:xfrm flipH="1">
              <a:off x="5822327" y="4470783"/>
              <a:ext cx="321945" cy="386715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>
              <a:endCxn id="58" idx="0"/>
            </p:cNvCxnSpPr>
            <p:nvPr/>
          </p:nvCxnSpPr>
          <p:spPr>
            <a:xfrm>
              <a:off x="6286512" y="4500570"/>
              <a:ext cx="357190" cy="28575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>
              <a:stCxn id="44" idx="2"/>
            </p:cNvCxnSpPr>
            <p:nvPr/>
          </p:nvCxnSpPr>
          <p:spPr>
            <a:xfrm rot="5400000">
              <a:off x="5504295" y="5324438"/>
              <a:ext cx="385708" cy="250033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 rot="16200000" flipH="1">
              <a:off x="6036479" y="5322107"/>
              <a:ext cx="357190" cy="28575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31"/>
          <p:cNvSpPr txBox="1"/>
          <p:nvPr/>
        </p:nvSpPr>
        <p:spPr>
          <a:xfrm>
            <a:off x="3740132" y="2445955"/>
            <a:ext cx="207170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国家组织结构</a:t>
            </a:r>
          </a:p>
        </p:txBody>
      </p:sp>
      <p:sp>
        <p:nvSpPr>
          <p:cNvPr id="65" name="右箭头 64"/>
          <p:cNvSpPr/>
          <p:nvPr/>
        </p:nvSpPr>
        <p:spPr>
          <a:xfrm>
            <a:off x="5597520" y="3846197"/>
            <a:ext cx="857256" cy="357190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TextBox 35"/>
          <p:cNvSpPr txBox="1"/>
          <p:nvPr/>
        </p:nvSpPr>
        <p:spPr>
          <a:xfrm>
            <a:off x="5526082" y="3417569"/>
            <a:ext cx="100013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树结构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64" grpId="0"/>
      <p:bldP spid="65" grpId="0" bldLvl="0" animBg="1"/>
      <p:bldP spid="6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28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4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科学方法—社会结构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23515" y="1557020"/>
            <a:ext cx="3929380" cy="3550577"/>
            <a:chOff x="4786314" y="2143116"/>
            <a:chExt cx="3929090" cy="4023833"/>
          </a:xfrm>
        </p:grpSpPr>
        <p:sp>
          <p:nvSpPr>
            <p:cNvPr id="38" name="TextBox 6"/>
            <p:cNvSpPr txBox="1"/>
            <p:nvPr/>
          </p:nvSpPr>
          <p:spPr>
            <a:xfrm>
              <a:off x="4786314" y="3214686"/>
              <a:ext cx="785818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北京</a:t>
              </a:r>
            </a:p>
          </p:txBody>
        </p:sp>
        <p:sp>
          <p:nvSpPr>
            <p:cNvPr id="39" name="TextBox 7"/>
            <p:cNvSpPr txBox="1"/>
            <p:nvPr/>
          </p:nvSpPr>
          <p:spPr>
            <a:xfrm>
              <a:off x="5715008" y="3214686"/>
              <a:ext cx="785818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上海</a:t>
              </a:r>
            </a:p>
          </p:txBody>
        </p:sp>
        <p:sp>
          <p:nvSpPr>
            <p:cNvPr id="40" name="TextBox 8"/>
            <p:cNvSpPr txBox="1"/>
            <p:nvPr/>
          </p:nvSpPr>
          <p:spPr>
            <a:xfrm>
              <a:off x="6858016" y="3214686"/>
              <a:ext cx="1000132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湖北省</a:t>
              </a:r>
            </a:p>
          </p:txBody>
        </p:sp>
        <p:sp>
          <p:nvSpPr>
            <p:cNvPr id="41" name="TextBox 9"/>
            <p:cNvSpPr txBox="1"/>
            <p:nvPr/>
          </p:nvSpPr>
          <p:spPr>
            <a:xfrm>
              <a:off x="5643570" y="4071942"/>
              <a:ext cx="1000132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武汉市</a:t>
              </a:r>
            </a:p>
          </p:txBody>
        </p:sp>
        <p:sp>
          <p:nvSpPr>
            <p:cNvPr id="42" name="TextBox 10"/>
            <p:cNvSpPr txBox="1"/>
            <p:nvPr/>
          </p:nvSpPr>
          <p:spPr>
            <a:xfrm>
              <a:off x="6715140" y="4071942"/>
              <a:ext cx="1000132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荆州市</a:t>
              </a:r>
            </a:p>
          </p:txBody>
        </p:sp>
        <p:sp>
          <p:nvSpPr>
            <p:cNvPr id="43" name="TextBox 11"/>
            <p:cNvSpPr txBox="1"/>
            <p:nvPr/>
          </p:nvSpPr>
          <p:spPr>
            <a:xfrm>
              <a:off x="5286380" y="4857760"/>
              <a:ext cx="1071570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洪山区</a:t>
              </a:r>
            </a:p>
          </p:txBody>
        </p:sp>
        <p:sp>
          <p:nvSpPr>
            <p:cNvPr id="44" name="TextBox 12"/>
            <p:cNvSpPr txBox="1"/>
            <p:nvPr/>
          </p:nvSpPr>
          <p:spPr>
            <a:xfrm>
              <a:off x="4929190" y="5715016"/>
              <a:ext cx="1357322" cy="451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XXX</a:t>
              </a:r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社区</a:t>
              </a:r>
            </a:p>
          </p:txBody>
        </p:sp>
        <p:sp>
          <p:nvSpPr>
            <p:cNvPr id="45" name="TextBox 13"/>
            <p:cNvSpPr txBox="1"/>
            <p:nvPr/>
          </p:nvSpPr>
          <p:spPr>
            <a:xfrm>
              <a:off x="8001024" y="3143248"/>
              <a:ext cx="714380" cy="52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46" name="直接连接符 45"/>
            <p:cNvCxnSpPr>
              <a:endCxn id="38" idx="0"/>
            </p:cNvCxnSpPr>
            <p:nvPr/>
          </p:nvCxnSpPr>
          <p:spPr>
            <a:xfrm rot="10800000" flipV="1">
              <a:off x="5179224" y="2571744"/>
              <a:ext cx="1250165" cy="64294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 flipH="1">
              <a:off x="6286708" y="2551151"/>
              <a:ext cx="431768" cy="715321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>
              <a:endCxn id="40" idx="0"/>
            </p:cNvCxnSpPr>
            <p:nvPr/>
          </p:nvCxnSpPr>
          <p:spPr>
            <a:xfrm rot="16200000" flipH="1">
              <a:off x="6822932" y="2678901"/>
              <a:ext cx="642942" cy="42862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7286644" y="2571744"/>
              <a:ext cx="928694" cy="64294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18"/>
            <p:cNvSpPr txBox="1"/>
            <p:nvPr/>
          </p:nvSpPr>
          <p:spPr>
            <a:xfrm>
              <a:off x="7715272" y="4038905"/>
              <a:ext cx="714380" cy="52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51" name="直接连接符 50"/>
            <p:cNvCxnSpPr/>
            <p:nvPr/>
          </p:nvCxnSpPr>
          <p:spPr>
            <a:xfrm rot="10800000" flipV="1">
              <a:off x="6500826" y="3643314"/>
              <a:ext cx="571504" cy="42862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>
              <a:endCxn id="42" idx="0"/>
            </p:cNvCxnSpPr>
            <p:nvPr/>
          </p:nvCxnSpPr>
          <p:spPr>
            <a:xfrm rot="5400000">
              <a:off x="7037246" y="3821909"/>
              <a:ext cx="428628" cy="71438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>
              <a:endCxn id="50" idx="0"/>
            </p:cNvCxnSpPr>
            <p:nvPr/>
          </p:nvCxnSpPr>
          <p:spPr>
            <a:xfrm>
              <a:off x="7573031" y="3714752"/>
              <a:ext cx="500066" cy="324153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22"/>
            <p:cNvSpPr txBox="1"/>
            <p:nvPr/>
          </p:nvSpPr>
          <p:spPr>
            <a:xfrm>
              <a:off x="6286512" y="4786322"/>
              <a:ext cx="714380" cy="52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sp>
          <p:nvSpPr>
            <p:cNvPr id="55" name="TextBox 23"/>
            <p:cNvSpPr txBox="1"/>
            <p:nvPr/>
          </p:nvSpPr>
          <p:spPr>
            <a:xfrm>
              <a:off x="6143636" y="5643578"/>
              <a:ext cx="714380" cy="52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</a:p>
          </p:txBody>
        </p:sp>
        <p:cxnSp>
          <p:nvCxnSpPr>
            <p:cNvPr id="56" name="直接连接符 55"/>
            <p:cNvCxnSpPr>
              <a:stCxn id="41" idx="2"/>
              <a:endCxn id="43" idx="0"/>
            </p:cNvCxnSpPr>
            <p:nvPr/>
          </p:nvCxnSpPr>
          <p:spPr>
            <a:xfrm flipH="1">
              <a:off x="5822351" y="4523826"/>
              <a:ext cx="321286" cy="333913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>
              <a:endCxn id="54" idx="0"/>
            </p:cNvCxnSpPr>
            <p:nvPr/>
          </p:nvCxnSpPr>
          <p:spPr>
            <a:xfrm>
              <a:off x="6287147" y="4500570"/>
              <a:ext cx="357190" cy="28575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>
              <a:stCxn id="43" idx="2"/>
            </p:cNvCxnSpPr>
            <p:nvPr/>
          </p:nvCxnSpPr>
          <p:spPr>
            <a:xfrm rot="5400000">
              <a:off x="5504930" y="5377487"/>
              <a:ext cx="385708" cy="250033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 rot="16200000" flipH="1">
              <a:off x="6036479" y="5322107"/>
              <a:ext cx="357190" cy="285752"/>
            </a:xfrm>
            <a:prstGeom prst="line">
              <a:avLst/>
            </a:prstGeom>
            <a:ln w="28575">
              <a:solidFill>
                <a:srgbClr val="C0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5"/>
            <p:cNvSpPr txBox="1"/>
            <p:nvPr/>
          </p:nvSpPr>
          <p:spPr>
            <a:xfrm>
              <a:off x="6001072" y="2143116"/>
              <a:ext cx="1643074" cy="451933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中央政府</a:t>
              </a:r>
            </a:p>
          </p:txBody>
        </p:sp>
      </p:grpSp>
      <p:sp>
        <p:nvSpPr>
          <p:cNvPr id="60" name="TextBox 31"/>
          <p:cNvSpPr txBox="1"/>
          <p:nvPr/>
        </p:nvSpPr>
        <p:spPr>
          <a:xfrm>
            <a:off x="2584425" y="5269392"/>
            <a:ext cx="7572428" cy="1216025"/>
          </a:xfrm>
          <a:prstGeom prst="rect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108000" bIns="10800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为国家高效</a:t>
            </a: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行政管理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提供组织基础。</a:t>
            </a:r>
            <a:endParaRPr lang="en-US" altLang="zh-CN" sz="2000" b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l">
              <a:spcBef>
                <a:spcPts val="600"/>
              </a:spcBef>
            </a:pP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行政管理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：通过计划、组织、指挥、控制、协调、监督和改革等方式，最优地实现预定的国家任务，并达到应有的社会效果。</a:t>
            </a:r>
          </a:p>
        </p:txBody>
      </p:sp>
      <p:grpSp>
        <p:nvGrpSpPr>
          <p:cNvPr id="61" name="组合 60"/>
          <p:cNvGrpSpPr/>
          <p:nvPr/>
        </p:nvGrpSpPr>
        <p:grpSpPr>
          <a:xfrm>
            <a:off x="4702695" y="4424482"/>
            <a:ext cx="2096572" cy="1000132"/>
            <a:chOff x="3118370" y="3649147"/>
            <a:chExt cx="2096572" cy="1000132"/>
          </a:xfrm>
        </p:grpSpPr>
        <p:sp>
          <p:nvSpPr>
            <p:cNvPr id="62" name="环形箭头 61"/>
            <p:cNvSpPr/>
            <p:nvPr/>
          </p:nvSpPr>
          <p:spPr>
            <a:xfrm rot="4107194">
              <a:off x="3118370" y="3649147"/>
              <a:ext cx="1000132" cy="1000132"/>
            </a:xfrm>
            <a:prstGeom prst="circular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TextBox 28"/>
            <p:cNvSpPr txBox="1"/>
            <p:nvPr/>
          </p:nvSpPr>
          <p:spPr>
            <a:xfrm>
              <a:off x="4143372" y="3857628"/>
              <a:ext cx="107157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000" b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树结构</a:t>
              </a:r>
            </a:p>
          </p:txBody>
        </p:sp>
      </p:grpSp>
      <p:pic>
        <p:nvPicPr>
          <p:cNvPr id="64" name="图片 63"/>
          <p:cNvPicPr/>
          <p:nvPr/>
        </p:nvPicPr>
        <p:blipFill>
          <a:blip r:embed="rId2"/>
          <a:stretch>
            <a:fillRect/>
          </a:stretch>
        </p:blipFill>
        <p:spPr>
          <a:xfrm>
            <a:off x="6744335" y="1557020"/>
            <a:ext cx="3329940" cy="34105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127125" y="116840"/>
            <a:ext cx="5810885" cy="1380490"/>
            <a:chOff x="1775" y="184"/>
            <a:chExt cx="9151" cy="2174"/>
          </a:xfrm>
        </p:grpSpPr>
        <p:sp>
          <p:nvSpPr>
            <p:cNvPr id="28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4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633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科学方法—社会结构</a:t>
              </a:r>
            </a:p>
          </p:txBody>
        </p:sp>
      </p:grpSp>
      <p:sp>
        <p:nvSpPr>
          <p:cNvPr id="5" name="TextBox 3"/>
          <p:cNvSpPr txBox="1"/>
          <p:nvPr/>
        </p:nvSpPr>
        <p:spPr>
          <a:xfrm>
            <a:off x="2024380" y="2286635"/>
            <a:ext cx="6527165" cy="2549525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80000" tIns="108000" rIns="180000" bIns="108000" rtlCol="0">
            <a:spAutoFit/>
          </a:bodyPr>
          <a:lstStyle/>
          <a:p>
            <a:pPr marL="360045" indent="-360045" algn="l">
              <a:lnSpc>
                <a:spcPts val="34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党中央的正确领导和决策。</a:t>
            </a:r>
            <a:endParaRPr lang="en-US" altLang="zh-CN" sz="2000" b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60045" indent="-360045" algn="l">
              <a:lnSpc>
                <a:spcPts val="34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各级行政部门有效科学的防治：</a:t>
            </a:r>
            <a:r>
              <a:rPr lang="zh-CN" altLang="en-US"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联防联控、群防群治，实现区域治理、部门治理、行业治理、基层治理、单位治理有机结合，采取最严格的防控措施。</a:t>
            </a:r>
            <a:endParaRPr lang="en-US" altLang="zh-CN" sz="2000" b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60045" indent="-360045" algn="l">
              <a:lnSpc>
                <a:spcPts val="3400"/>
              </a:lnSpc>
              <a:spcBef>
                <a:spcPts val="600"/>
              </a:spcBef>
              <a:buBlip>
                <a:blip r:embed="rId2"/>
              </a:buBlip>
            </a:pPr>
            <a:r>
              <a:rPr lang="zh-CN" altLang="en-US" sz="2000" b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广大人民群众的积极参与和配合。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8669988" y="3129302"/>
            <a:ext cx="1994535" cy="706755"/>
            <a:chOff x="6930088" y="2914037"/>
            <a:chExt cx="1994535" cy="706755"/>
          </a:xfrm>
        </p:grpSpPr>
        <p:sp>
          <p:nvSpPr>
            <p:cNvPr id="13" name="TextBox 6"/>
            <p:cNvSpPr txBox="1"/>
            <p:nvPr/>
          </p:nvSpPr>
          <p:spPr>
            <a:xfrm>
              <a:off x="7429833" y="2914037"/>
              <a:ext cx="1494790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强大的国家执行力</a:t>
              </a:r>
            </a:p>
          </p:txBody>
        </p:sp>
        <p:sp>
          <p:nvSpPr>
            <p:cNvPr id="14" name="右箭头 13"/>
            <p:cNvSpPr/>
            <p:nvPr/>
          </p:nvSpPr>
          <p:spPr>
            <a:xfrm>
              <a:off x="6930088" y="3071810"/>
              <a:ext cx="500066" cy="357190"/>
            </a:xfrm>
            <a:prstGeom prst="right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矩形 14"/>
          <p:cNvSpPr/>
          <p:nvPr/>
        </p:nvSpPr>
        <p:spPr>
          <a:xfrm>
            <a:off x="1920875" y="1628775"/>
            <a:ext cx="41128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Wingdings" panose="05000000000000000000" charset="0"/>
              <a:buChar char="Ø"/>
            </a:pPr>
            <a:r>
              <a:rPr lang="zh-CN" altLang="en-US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示例：武汉防疫胜利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200" y="5013325"/>
            <a:ext cx="3045460" cy="1814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1127125" y="116840"/>
            <a:ext cx="5810885" cy="1308735"/>
            <a:chOff x="1775" y="184"/>
            <a:chExt cx="9151" cy="2061"/>
          </a:xfrm>
        </p:grpSpPr>
        <p:sp>
          <p:nvSpPr>
            <p:cNvPr id="28" name="TextBox 3"/>
            <p:cNvSpPr txBox="1"/>
            <p:nvPr/>
          </p:nvSpPr>
          <p:spPr>
            <a:xfrm>
              <a:off x="1883" y="184"/>
              <a:ext cx="5873" cy="919"/>
            </a:xfrm>
            <a:prstGeom prst="rect">
              <a:avLst/>
            </a:prstGeom>
            <a:solidFill>
              <a:srgbClr val="F19903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algn="l"/>
              <a:r>
                <a:rPr sz="3200" b="0">
                  <a:ln w="11430">
                    <a:solidFill>
                      <a:schemeClr val="bg1"/>
                    </a:solidFill>
                  </a:ln>
                  <a:solidFill>
                    <a:schemeClr val="tx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楷体" panose="02010609060101010101" pitchFamily="49" charset="-122"/>
                </a:rPr>
                <a:t>课程思政的理解</a:t>
              </a:r>
            </a:p>
          </p:txBody>
        </p:sp>
        <p:sp>
          <p:nvSpPr>
            <p:cNvPr id="34" name="Rectangle 7" descr="信纸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1775" y="1520"/>
              <a:ext cx="9151" cy="72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flat" dir="tl">
                  <a:rot lat="0" lon="0" rev="6600000"/>
                </a:lightRig>
              </a:scene3d>
              <a:sp3d>
                <a:contourClr>
                  <a:schemeClr val="bg1"/>
                </a:contourClr>
              </a:sp3d>
            </a:bodyPr>
            <a:lstStyle/>
            <a:p>
              <a:pPr marL="342900" indent="-342900" algn="l">
                <a:buFont typeface="Wingdings" panose="05000000000000000000" charset="0"/>
                <a:buChar char="n"/>
              </a:pPr>
              <a:r>
                <a:rPr b="0">
                  <a:ln w="11430">
                    <a:noFill/>
                  </a:ln>
                  <a:solidFill>
                    <a:srgbClr val="F19903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楷体" panose="02010609060101010101" pitchFamily="49" charset="-122"/>
                </a:rPr>
                <a:t>科学方法—社会结构</a:t>
              </a:r>
            </a:p>
          </p:txBody>
        </p:sp>
      </p:grpSp>
      <p:sp>
        <p:nvSpPr>
          <p:cNvPr id="2" name="TextBox 9"/>
          <p:cNvSpPr txBox="1"/>
          <p:nvPr/>
        </p:nvSpPr>
        <p:spPr>
          <a:xfrm>
            <a:off x="5021552" y="1081701"/>
            <a:ext cx="257176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截止</a:t>
            </a:r>
            <a:r>
              <a:rPr lang="en-US" altLang="zh-CN" sz="18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2021.10.13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31833" y="1508426"/>
            <a:ext cx="5929354" cy="2476500"/>
          </a:xfrm>
          <a:prstGeom prst="rect">
            <a:avLst/>
          </a:prstGeom>
          <a:solidFill>
            <a:srgbClr val="FFFFFF">
              <a:shade val="85000"/>
            </a:srgbClr>
          </a:solidFill>
          <a:ln w="25400" cap="sq">
            <a:solidFill>
              <a:schemeClr val="accent6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31833" y="4437384"/>
            <a:ext cx="5962652" cy="2333625"/>
          </a:xfrm>
          <a:prstGeom prst="rect">
            <a:avLst/>
          </a:prstGeom>
          <a:solidFill>
            <a:srgbClr val="FFFFFF">
              <a:shade val="85000"/>
            </a:srgbClr>
          </a:solidFill>
          <a:ln w="25400" cap="sq">
            <a:solidFill>
              <a:schemeClr val="accent6">
                <a:lumMod val="40000"/>
                <a:lumOff val="60000"/>
              </a:schemeClr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10"/>
          <p:cNvSpPr txBox="1"/>
          <p:nvPr/>
        </p:nvSpPr>
        <p:spPr>
          <a:xfrm>
            <a:off x="2931767" y="2372176"/>
            <a:ext cx="28575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</a:p>
        </p:txBody>
      </p:sp>
      <p:sp>
        <p:nvSpPr>
          <p:cNvPr id="7" name="TextBox 11"/>
          <p:cNvSpPr txBox="1"/>
          <p:nvPr/>
        </p:nvSpPr>
        <p:spPr>
          <a:xfrm>
            <a:off x="2931767" y="5008888"/>
            <a:ext cx="28575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美国</a:t>
            </a:r>
          </a:p>
        </p:txBody>
      </p:sp>
      <p:sp>
        <p:nvSpPr>
          <p:cNvPr id="8" name="椭圆 7"/>
          <p:cNvSpPr/>
          <p:nvPr/>
        </p:nvSpPr>
        <p:spPr>
          <a:xfrm>
            <a:off x="3676627" y="3120702"/>
            <a:ext cx="1357322" cy="785818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595029" y="5937582"/>
            <a:ext cx="1928826" cy="928694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8" grpId="1" bldLvl="0" animBg="1"/>
      <p:bldP spid="9" grpId="0" bldLvl="0" animBg="1"/>
      <p:bldP spid="9" grpId="1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74546FA-AD24-CB33-AB30-32D025C4C0C5}"/>
              </a:ext>
            </a:extLst>
          </p:cNvPr>
          <p:cNvSpPr txBox="1"/>
          <p:nvPr/>
        </p:nvSpPr>
        <p:spPr>
          <a:xfrm>
            <a:off x="2063552" y="4581128"/>
            <a:ext cx="71522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accent6">
                    <a:lumMod val="75000"/>
                  </a:schemeClr>
                </a:solidFill>
              </a:rPr>
              <a:t>中国速度-健康码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A62A88-2E59-0FD0-5CFC-981209E06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286000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包含 图示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170" y="980440"/>
            <a:ext cx="9245600" cy="5200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3540" y="6263217"/>
            <a:ext cx="1166452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本课件版权归清华大学出版社所有，仅提供教师教学使用，其他用途一律视为侵权</a:t>
            </a:r>
          </a:p>
        </p:txBody>
      </p:sp>
    </p:spTree>
    <p:extLst>
      <p:ext uri="{BB962C8B-B14F-4D97-AF65-F5344CB8AC3E}">
        <p14:creationId xmlns:p14="http://schemas.microsoft.com/office/powerpoint/2010/main" val="380979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las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RmNGI5YzFjZTQyNDU3MzJkZGUzZTkwMDY4MmFkZjkifQ=="/>
  <p:tag name="KSO_WPP_MARK_KEY" val="8aa9b75e-ecdd-40fb-883a-4dbb69716725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rgbClr val="C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234</Words>
  <Application>Microsoft Office PowerPoint</Application>
  <PresentationFormat>宽屏</PresentationFormat>
  <Paragraphs>55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思源黑体 CN Bold</vt:lpstr>
      <vt:lpstr>Arial</vt:lpstr>
      <vt:lpstr>Wingdings</vt:lpstr>
      <vt:lpstr>Calibri</vt:lpstr>
      <vt:lpstr>Consolas</vt:lpstr>
      <vt:lpstr>思源黑体 CN Heavy</vt:lpstr>
      <vt:lpstr>Times New Roman</vt:lpstr>
      <vt:lpstr>微软雅黑</vt:lpstr>
      <vt:lpstr>黑体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lcb; wbh</dc:creator>
  <cp:lastModifiedBy>wei jj</cp:lastModifiedBy>
  <cp:revision>1099</cp:revision>
  <dcterms:created xsi:type="dcterms:W3CDTF">2004-04-02T09:54:00Z</dcterms:created>
  <dcterms:modified xsi:type="dcterms:W3CDTF">2022-06-28T14:13:12Z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B997311ABDD04133AF85D66DCB3FAE8B</vt:lpwstr>
  </property>
  <property fmtid="{D5CDD505-2E9C-101B-9397-08002B2CF9AE}" pid="3" name="KSOProductBuildVer">
    <vt:lpwstr>2052-11.1.0.11744</vt:lpwstr>
  </property>
</Properties>
</file>

<file path=docProps/thumbnail.jpeg>
</file>